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Lst>
  <p:notesMasterIdLst>
    <p:notesMasterId r:id="rId29"/>
  </p:notesMasterIdLst>
  <p:sldIdLst>
    <p:sldId id="274" r:id="rId2"/>
    <p:sldId id="275" r:id="rId3"/>
    <p:sldId id="311" r:id="rId4"/>
    <p:sldId id="301" r:id="rId5"/>
    <p:sldId id="302" r:id="rId6"/>
    <p:sldId id="303" r:id="rId7"/>
    <p:sldId id="312" r:id="rId8"/>
    <p:sldId id="298" r:id="rId9"/>
    <p:sldId id="299" r:id="rId10"/>
    <p:sldId id="287" r:id="rId11"/>
    <p:sldId id="288" r:id="rId12"/>
    <p:sldId id="300" r:id="rId13"/>
    <p:sldId id="313" r:id="rId14"/>
    <p:sldId id="292" r:id="rId15"/>
    <p:sldId id="295" r:id="rId16"/>
    <p:sldId id="296" r:id="rId17"/>
    <p:sldId id="314" r:id="rId18"/>
    <p:sldId id="276" r:id="rId19"/>
    <p:sldId id="320" r:id="rId20"/>
    <p:sldId id="278" r:id="rId21"/>
    <p:sldId id="279" r:id="rId22"/>
    <p:sldId id="315" r:id="rId23"/>
    <p:sldId id="307" r:id="rId24"/>
    <p:sldId id="309" r:id="rId25"/>
    <p:sldId id="286" r:id="rId26"/>
    <p:sldId id="317" r:id="rId27"/>
    <p:sldId id="31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autoAdjust="0"/>
    <p:restoredTop sz="57829" autoAdjust="0"/>
  </p:normalViewPr>
  <p:slideViewPr>
    <p:cSldViewPr snapToGrid="0">
      <p:cViewPr varScale="1">
        <p:scale>
          <a:sx n="48" d="100"/>
          <a:sy n="48" d="100"/>
        </p:scale>
        <p:origin x="142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ta Charles" userId="286ef5c894cc0b52" providerId="LiveId" clId="{5BB3B612-368A-4CC9-AE6C-0F6C411613D5}"/>
    <pc:docChg chg="custSel modSld">
      <pc:chgData name="Danita Charles" userId="286ef5c894cc0b52" providerId="LiveId" clId="{5BB3B612-368A-4CC9-AE6C-0F6C411613D5}" dt="2024-12-11T00:23:49.308" v="4" actId="1076"/>
      <pc:docMkLst>
        <pc:docMk/>
      </pc:docMkLst>
      <pc:sldChg chg="addSp delSp modSp mod">
        <pc:chgData name="Danita Charles" userId="286ef5c894cc0b52" providerId="LiveId" clId="{5BB3B612-368A-4CC9-AE6C-0F6C411613D5}" dt="2024-12-11T00:23:49.308" v="4" actId="1076"/>
        <pc:sldMkLst>
          <pc:docMk/>
          <pc:sldMk cId="1472787362" sldId="300"/>
        </pc:sldMkLst>
        <pc:spChg chg="add del mod">
          <ac:chgData name="Danita Charles" userId="286ef5c894cc0b52" providerId="LiveId" clId="{5BB3B612-368A-4CC9-AE6C-0F6C411613D5}" dt="2024-12-11T00:23:20.587" v="1" actId="22"/>
          <ac:spMkLst>
            <pc:docMk/>
            <pc:sldMk cId="1472787362" sldId="300"/>
            <ac:spMk id="5" creationId="{B38B91B4-EF79-00E4-E36A-260214E30FF3}"/>
          </ac:spMkLst>
        </pc:spChg>
        <pc:picChg chg="del">
          <ac:chgData name="Danita Charles" userId="286ef5c894cc0b52" providerId="LiveId" clId="{5BB3B612-368A-4CC9-AE6C-0F6C411613D5}" dt="2024-12-11T00:23:01.336" v="0" actId="21"/>
          <ac:picMkLst>
            <pc:docMk/>
            <pc:sldMk cId="1472787362" sldId="300"/>
            <ac:picMk id="6" creationId="{A8F427CD-198C-95BB-F869-B60E75F8D92A}"/>
          </ac:picMkLst>
        </pc:picChg>
        <pc:picChg chg="add mod ord">
          <ac:chgData name="Danita Charles" userId="286ef5c894cc0b52" providerId="LiveId" clId="{5BB3B612-368A-4CC9-AE6C-0F6C411613D5}" dt="2024-12-11T00:23:49.308" v="4" actId="1076"/>
          <ac:picMkLst>
            <pc:docMk/>
            <pc:sldMk cId="1472787362" sldId="300"/>
            <ac:picMk id="8" creationId="{9101DD33-818A-3B05-C5DC-0829FBC4A57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dirty="0"/>
            <a:t>Fixed Acidity, Volatile Acidity, Citric Acid – </a:t>
          </a:r>
          <a:r>
            <a:rPr lang="en-US" dirty="0" err="1"/>
            <a:t>Rebekkah</a:t>
          </a:r>
          <a:r>
            <a:rPr lang="en-US" dirty="0"/>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dirty="0"/>
            <a:t>Residual Sugar &amp;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dirty="0"/>
            <a:t>Free Sulfur Dioxide &amp;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dirty="0"/>
            <a:t>Density &amp;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dirty="0"/>
            <a:t>Sulphates &amp;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Fixed Acidity, Volatile Acidity, Citric Acid – </a:t>
          </a:r>
          <a:r>
            <a:rPr lang="en-US" sz="1900" kern="1200" dirty="0" err="1"/>
            <a:t>Rebekkah</a:t>
          </a:r>
          <a:r>
            <a:rPr lang="en-US" sz="1900" kern="1200" dirty="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Residual Sugar &amp;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Free Sulfur Dioxide &amp;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Density &amp;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dirty="0"/>
            <a:t>Sulphates &amp;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1</a:t>
            </a:fld>
            <a:endParaRPr lang="en-US"/>
          </a:p>
        </p:txBody>
      </p:sp>
    </p:spTree>
    <p:extLst>
      <p:ext uri="{BB962C8B-B14F-4D97-AF65-F5344CB8AC3E}">
        <p14:creationId xmlns:p14="http://schemas.microsoft.com/office/powerpoint/2010/main" val="3360976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2DDE-61E4-DB70-0E80-536AF1F78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B95D-EA94-9DF1-DF2C-BADB78483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AF9BD-1987-9F84-FB04-DB028FF2D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87738C-A86F-E10D-9D36-F24EB545A857}"/>
              </a:ext>
            </a:extLst>
          </p:cNvPr>
          <p:cNvSpPr>
            <a:spLocks noGrp="1"/>
          </p:cNvSpPr>
          <p:nvPr>
            <p:ph type="sldNum" sz="quarter" idx="5"/>
          </p:nvPr>
        </p:nvSpPr>
        <p:spPr/>
        <p:txBody>
          <a:bodyPr/>
          <a:lstStyle/>
          <a:p>
            <a:fld id="{EBC25ED3-C6EB-4A49-99F8-29E3BA354794}" type="slidenum">
              <a:rPr lang="en-US" smtClean="0"/>
              <a:t>22</a:t>
            </a:fld>
            <a:endParaRPr lang="en-US"/>
          </a:p>
        </p:txBody>
      </p:sp>
    </p:spTree>
    <p:extLst>
      <p:ext uri="{BB962C8B-B14F-4D97-AF65-F5344CB8AC3E}">
        <p14:creationId xmlns:p14="http://schemas.microsoft.com/office/powerpoint/2010/main" val="5648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23</a:t>
            </a:fld>
            <a:endParaRPr lang="en-US"/>
          </a:p>
        </p:txBody>
      </p:sp>
    </p:spTree>
    <p:extLst>
      <p:ext uri="{BB962C8B-B14F-4D97-AF65-F5344CB8AC3E}">
        <p14:creationId xmlns:p14="http://schemas.microsoft.com/office/powerpoint/2010/main" val="21192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5FBE-0031-B87E-E8EC-FFCFA6F01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9D06-7720-B66F-B71C-3E7219FC0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F9FE8-2D23-B970-C58C-74F396D82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90A18-9B66-3531-7890-1C9E27F4EE66}"/>
              </a:ext>
            </a:extLst>
          </p:cNvPr>
          <p:cNvSpPr>
            <a:spLocks noGrp="1"/>
          </p:cNvSpPr>
          <p:nvPr>
            <p:ph type="sldNum" sz="quarter" idx="5"/>
          </p:nvPr>
        </p:nvSpPr>
        <p:spPr/>
        <p:txBody>
          <a:bodyPr/>
          <a:lstStyle/>
          <a:p>
            <a:fld id="{EBC25ED3-C6EB-4A49-99F8-29E3BA354794}" type="slidenum">
              <a:rPr lang="en-US" smtClean="0"/>
              <a:t>24</a:t>
            </a:fld>
            <a:endParaRPr lang="en-US"/>
          </a:p>
        </p:txBody>
      </p:sp>
    </p:spTree>
    <p:extLst>
      <p:ext uri="{BB962C8B-B14F-4D97-AF65-F5344CB8AC3E}">
        <p14:creationId xmlns:p14="http://schemas.microsoft.com/office/powerpoint/2010/main" val="149115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26</a:t>
            </a:fld>
            <a:endParaRPr lang="en-US"/>
          </a:p>
        </p:txBody>
      </p:sp>
    </p:spTree>
    <p:extLst>
      <p:ext uri="{BB962C8B-B14F-4D97-AF65-F5344CB8AC3E}">
        <p14:creationId xmlns:p14="http://schemas.microsoft.com/office/powerpoint/2010/main" val="52763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27</a:t>
            </a:fld>
            <a:endParaRPr lang="en-US"/>
          </a:p>
        </p:txBody>
      </p:sp>
    </p:spTree>
    <p:extLst>
      <p:ext uri="{BB962C8B-B14F-4D97-AF65-F5344CB8AC3E}">
        <p14:creationId xmlns:p14="http://schemas.microsoft.com/office/powerpoint/2010/main" val="356825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a:t>
            </a:fld>
            <a:endParaRPr lang="en-US"/>
          </a:p>
        </p:txBody>
      </p:sp>
    </p:spTree>
    <p:extLst>
      <p:ext uri="{BB962C8B-B14F-4D97-AF65-F5344CB8AC3E}">
        <p14:creationId xmlns:p14="http://schemas.microsoft.com/office/powerpoint/2010/main" val="16727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75063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4</a:t>
            </a:fld>
            <a:endParaRPr lang="en-US"/>
          </a:p>
        </p:txBody>
      </p:sp>
    </p:spTree>
    <p:extLst>
      <p:ext uri="{BB962C8B-B14F-4D97-AF65-F5344CB8AC3E}">
        <p14:creationId xmlns:p14="http://schemas.microsoft.com/office/powerpoint/2010/main" val="102599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D8FE-AE55-9222-2C8E-DF72DC33E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7E31C-1FF3-0371-9830-28C228C22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9B569-F99A-E89A-A2E4-CA66CD098F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410FA-DECC-AA3E-BEE2-4B812FD49856}"/>
              </a:ext>
            </a:extLst>
          </p:cNvPr>
          <p:cNvSpPr>
            <a:spLocks noGrp="1"/>
          </p:cNvSpPr>
          <p:nvPr>
            <p:ph type="sldNum" sz="quarter" idx="5"/>
          </p:nvPr>
        </p:nvSpPr>
        <p:spPr/>
        <p:txBody>
          <a:bodyPr/>
          <a:lstStyle/>
          <a:p>
            <a:fld id="{EBC25ED3-C6EB-4A49-99F8-29E3BA354794}" type="slidenum">
              <a:rPr lang="en-US" smtClean="0"/>
              <a:t>7</a:t>
            </a:fld>
            <a:endParaRPr lang="en-US"/>
          </a:p>
        </p:txBody>
      </p:sp>
    </p:spTree>
    <p:extLst>
      <p:ext uri="{BB962C8B-B14F-4D97-AF65-F5344CB8AC3E}">
        <p14:creationId xmlns:p14="http://schemas.microsoft.com/office/powerpoint/2010/main" val="307228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8291-35E4-A178-39E7-1F20E558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53BFC-521A-836F-5416-4DAE6A04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D0C1-2FB8-AFD2-963E-7736E9812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B81F2-DEBB-D212-0B32-5A8FE5B05274}"/>
              </a:ext>
            </a:extLst>
          </p:cNvPr>
          <p:cNvSpPr>
            <a:spLocks noGrp="1"/>
          </p:cNvSpPr>
          <p:nvPr>
            <p:ph type="sldNum" sz="quarter" idx="5"/>
          </p:nvPr>
        </p:nvSpPr>
        <p:spPr/>
        <p:txBody>
          <a:bodyPr/>
          <a:lstStyle/>
          <a:p>
            <a:fld id="{EBC25ED3-C6EB-4A49-99F8-29E3BA354794}" type="slidenum">
              <a:rPr lang="en-US" smtClean="0"/>
              <a:t>13</a:t>
            </a:fld>
            <a:endParaRPr lang="en-US"/>
          </a:p>
        </p:txBody>
      </p:sp>
    </p:spTree>
    <p:extLst>
      <p:ext uri="{BB962C8B-B14F-4D97-AF65-F5344CB8AC3E}">
        <p14:creationId xmlns:p14="http://schemas.microsoft.com/office/powerpoint/2010/main" val="129561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650D-AF09-5517-8028-472C9AB33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2EB49-A283-DFEF-0339-F663F86D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4B127-71B5-AAC3-B9AE-D2629E47A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D9017-507A-1646-F74D-2A74A456F61E}"/>
              </a:ext>
            </a:extLst>
          </p:cNvPr>
          <p:cNvSpPr>
            <a:spLocks noGrp="1"/>
          </p:cNvSpPr>
          <p:nvPr>
            <p:ph type="sldNum" sz="quarter" idx="5"/>
          </p:nvPr>
        </p:nvSpPr>
        <p:spPr/>
        <p:txBody>
          <a:bodyPr/>
          <a:lstStyle/>
          <a:p>
            <a:fld id="{EBC25ED3-C6EB-4A49-99F8-29E3BA354794}" type="slidenum">
              <a:rPr lang="en-US" smtClean="0"/>
              <a:t>17</a:t>
            </a:fld>
            <a:endParaRPr lang="en-US"/>
          </a:p>
        </p:txBody>
      </p:sp>
    </p:spTree>
    <p:extLst>
      <p:ext uri="{BB962C8B-B14F-4D97-AF65-F5344CB8AC3E}">
        <p14:creationId xmlns:p14="http://schemas.microsoft.com/office/powerpoint/2010/main" val="246979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3 0.997464 </a:t>
            </a:r>
          </a:p>
          <a:p>
            <a:r>
              <a:rPr lang="en-US" b="0" i="0" dirty="0">
                <a:solidFill>
                  <a:srgbClr val="CCCCCC"/>
                </a:solidFill>
                <a:effectLst/>
                <a:latin typeface="Consolas" panose="020B0609020204030204" pitchFamily="49" charset="0"/>
              </a:rPr>
              <a:t>4 0.996542 </a:t>
            </a:r>
          </a:p>
          <a:p>
            <a:r>
              <a:rPr lang="en-US" b="0" i="0" dirty="0">
                <a:solidFill>
                  <a:srgbClr val="CCCCCC"/>
                </a:solidFill>
                <a:effectLst/>
                <a:latin typeface="Consolas" panose="020B0609020204030204" pitchFamily="49" charset="0"/>
              </a:rPr>
              <a:t>5 0.997104 </a:t>
            </a:r>
          </a:p>
          <a:p>
            <a:r>
              <a:rPr lang="en-US" b="0" i="0" dirty="0">
                <a:solidFill>
                  <a:srgbClr val="CCCCCC"/>
                </a:solidFill>
                <a:effectLst/>
                <a:latin typeface="Consolas" panose="020B0609020204030204" pitchFamily="49" charset="0"/>
              </a:rPr>
              <a:t>6 0.996615 </a:t>
            </a:r>
          </a:p>
          <a:p>
            <a:r>
              <a:rPr lang="en-US" b="0" i="0" dirty="0">
                <a:solidFill>
                  <a:srgbClr val="CCCCCC"/>
                </a:solidFill>
                <a:effectLst/>
                <a:latin typeface="Consolas" panose="020B0609020204030204" pitchFamily="49" charset="0"/>
              </a:rPr>
              <a:t>7 0.996104 </a:t>
            </a:r>
          </a:p>
          <a:p>
            <a:r>
              <a:rPr lang="en-US" b="0" i="0" dirty="0">
                <a:solidFill>
                  <a:srgbClr val="CCCCCC"/>
                </a:solidFill>
                <a:effectLst/>
                <a:latin typeface="Consolas" panose="020B0609020204030204" pitchFamily="49" charset="0"/>
              </a:rPr>
              <a:t>8 0.995212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20</a:t>
            </a:fld>
            <a:endParaRPr lang="en-US"/>
          </a:p>
        </p:txBody>
      </p:sp>
    </p:spTree>
    <p:extLst>
      <p:ext uri="{BB962C8B-B14F-4D97-AF65-F5344CB8AC3E}">
        <p14:creationId xmlns:p14="http://schemas.microsoft.com/office/powerpoint/2010/main" val="41862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Consolas" panose="020B0609020204030204" pitchFamily="49" charset="0"/>
              </a:rPr>
              <a:t>quality </a:t>
            </a:r>
          </a:p>
          <a:p>
            <a:r>
              <a:rPr lang="en-US" b="0" i="0" dirty="0">
                <a:solidFill>
                  <a:srgbClr val="CCCCCC"/>
                </a:solidFill>
                <a:effectLst/>
                <a:latin typeface="Consolas" panose="020B0609020204030204" pitchFamily="49" charset="0"/>
              </a:rPr>
              <a:t>3 3.398000 </a:t>
            </a:r>
          </a:p>
          <a:p>
            <a:r>
              <a:rPr lang="en-US" b="0" i="0" dirty="0">
                <a:solidFill>
                  <a:srgbClr val="CCCCCC"/>
                </a:solidFill>
                <a:effectLst/>
                <a:latin typeface="Consolas" panose="020B0609020204030204" pitchFamily="49" charset="0"/>
              </a:rPr>
              <a:t>4 3.381509 </a:t>
            </a:r>
          </a:p>
          <a:p>
            <a:r>
              <a:rPr lang="en-US" b="0" i="0" dirty="0">
                <a:solidFill>
                  <a:srgbClr val="CCCCCC"/>
                </a:solidFill>
                <a:effectLst/>
                <a:latin typeface="Consolas" panose="020B0609020204030204" pitchFamily="49" charset="0"/>
              </a:rPr>
              <a:t>5 3.304949 </a:t>
            </a:r>
          </a:p>
          <a:p>
            <a:r>
              <a:rPr lang="en-US" b="0" i="0" dirty="0">
                <a:solidFill>
                  <a:srgbClr val="CCCCCC"/>
                </a:solidFill>
                <a:effectLst/>
                <a:latin typeface="Consolas" panose="020B0609020204030204" pitchFamily="49" charset="0"/>
              </a:rPr>
              <a:t>6 3.318072 </a:t>
            </a:r>
          </a:p>
          <a:p>
            <a:r>
              <a:rPr lang="en-US" b="0" i="0" dirty="0">
                <a:solidFill>
                  <a:srgbClr val="CCCCCC"/>
                </a:solidFill>
                <a:effectLst/>
                <a:latin typeface="Consolas" panose="020B0609020204030204" pitchFamily="49" charset="0"/>
              </a:rPr>
              <a:t>7 3.290754 </a:t>
            </a:r>
          </a:p>
          <a:p>
            <a:r>
              <a:rPr lang="en-US" b="0" i="0" dirty="0">
                <a:solidFill>
                  <a:srgbClr val="CCCCCC"/>
                </a:solidFill>
                <a:effectLst/>
                <a:latin typeface="Consolas" panose="020B0609020204030204" pitchFamily="49" charset="0"/>
              </a:rPr>
              <a:t>8 3.267222</a:t>
            </a:r>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21</a:t>
            </a:fld>
            <a:endParaRPr lang="en-US"/>
          </a:p>
        </p:txBody>
      </p:sp>
    </p:spTree>
    <p:extLst>
      <p:ext uri="{BB962C8B-B14F-4D97-AF65-F5344CB8AC3E}">
        <p14:creationId xmlns:p14="http://schemas.microsoft.com/office/powerpoint/2010/main" val="2764606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
        <p:nvSpPr>
          <p:cNvPr id="2" name="Slide Number Placeholder 6">
            <a:extLst>
              <a:ext uri="{FF2B5EF4-FFF2-40B4-BE49-F238E27FC236}">
                <a16:creationId xmlns:a16="http://schemas.microsoft.com/office/drawing/2014/main" id="{25CE9EDC-CD4D-3303-AEC0-72286DCF9DD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275DB304-C933-ECBC-6E78-8EE6A5FCE8B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594F4168-54C9-2FD7-34E1-A77FDCB9B3B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
        <p:nvSpPr>
          <p:cNvPr id="2" name="Slide Number Placeholder 6">
            <a:extLst>
              <a:ext uri="{FF2B5EF4-FFF2-40B4-BE49-F238E27FC236}">
                <a16:creationId xmlns:a16="http://schemas.microsoft.com/office/drawing/2014/main" id="{4F1135AC-221A-A2CF-2B2B-5B940E41561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
        <p:nvSpPr>
          <p:cNvPr id="2" name="Slide Number Placeholder 6">
            <a:extLst>
              <a:ext uri="{FF2B5EF4-FFF2-40B4-BE49-F238E27FC236}">
                <a16:creationId xmlns:a16="http://schemas.microsoft.com/office/drawing/2014/main" id="{925BD317-2A08-D491-9B6E-7CECB8F28C1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
        <p:nvSpPr>
          <p:cNvPr id="2" name="Slide Number Placeholder 6">
            <a:extLst>
              <a:ext uri="{FF2B5EF4-FFF2-40B4-BE49-F238E27FC236}">
                <a16:creationId xmlns:a16="http://schemas.microsoft.com/office/drawing/2014/main" id="{38C98382-382A-994B-D811-1766159E8C2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76DEBC90-A8C7-6338-C2B3-9D4F3AFE8D1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
        <p:nvSpPr>
          <p:cNvPr id="2" name="Slide Number Placeholder 6">
            <a:extLst>
              <a:ext uri="{FF2B5EF4-FFF2-40B4-BE49-F238E27FC236}">
                <a16:creationId xmlns:a16="http://schemas.microsoft.com/office/drawing/2014/main" id="{AEC72A9A-BA32-7F04-FFE0-206623F900A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
        <p:nvSpPr>
          <p:cNvPr id="2" name="Slide Number Placeholder 6">
            <a:extLst>
              <a:ext uri="{FF2B5EF4-FFF2-40B4-BE49-F238E27FC236}">
                <a16:creationId xmlns:a16="http://schemas.microsoft.com/office/drawing/2014/main" id="{5E91FDF7-EE2B-E50E-9F98-DB7B883DB49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
        <p:nvSpPr>
          <p:cNvPr id="2" name="Slide Number Placeholder 6">
            <a:extLst>
              <a:ext uri="{FF2B5EF4-FFF2-40B4-BE49-F238E27FC236}">
                <a16:creationId xmlns:a16="http://schemas.microsoft.com/office/drawing/2014/main" id="{FCA6EB95-94B9-0B01-1DDD-9EB3141E65A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
        <p:nvSpPr>
          <p:cNvPr id="2" name="Slide Number Placeholder 6">
            <a:extLst>
              <a:ext uri="{FF2B5EF4-FFF2-40B4-BE49-F238E27FC236}">
                <a16:creationId xmlns:a16="http://schemas.microsoft.com/office/drawing/2014/main" id="{C75204CE-B15D-7DE7-653B-8792147FE3B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
        <p:nvSpPr>
          <p:cNvPr id="3" name="Slide Number Placeholder 6">
            <a:extLst>
              <a:ext uri="{FF2B5EF4-FFF2-40B4-BE49-F238E27FC236}">
                <a16:creationId xmlns:a16="http://schemas.microsoft.com/office/drawing/2014/main" id="{05F4BE7E-A645-40C7-5A19-B41F8BAC09FD}"/>
              </a:ext>
            </a:extLst>
          </p:cNvPr>
          <p:cNvSpPr txBox="1">
            <a:spLocks/>
          </p:cNvSpPr>
          <p:nvPr userDrawn="1"/>
        </p:nvSpPr>
        <p:spPr>
          <a:xfrm>
            <a:off x="11177587" y="64062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
        <p:nvSpPr>
          <p:cNvPr id="2" name="Slide Number Placeholder 6">
            <a:extLst>
              <a:ext uri="{FF2B5EF4-FFF2-40B4-BE49-F238E27FC236}">
                <a16:creationId xmlns:a16="http://schemas.microsoft.com/office/drawing/2014/main" id="{3F48B99A-3A19-A06B-6CDB-2F4300A719CA}"/>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
        <p:nvSpPr>
          <p:cNvPr id="2" name="Slide Number Placeholder 6">
            <a:extLst>
              <a:ext uri="{FF2B5EF4-FFF2-40B4-BE49-F238E27FC236}">
                <a16:creationId xmlns:a16="http://schemas.microsoft.com/office/drawing/2014/main" id="{D2724618-84EA-BF1E-EE97-CC6B5819826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
        <p:nvSpPr>
          <p:cNvPr id="2" name="Slide Number Placeholder 6">
            <a:extLst>
              <a:ext uri="{FF2B5EF4-FFF2-40B4-BE49-F238E27FC236}">
                <a16:creationId xmlns:a16="http://schemas.microsoft.com/office/drawing/2014/main" id="{BCDE5AD7-3004-6F40-93F9-0A0B321D19B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A9BBE22B-706C-5F30-8752-83499F10CC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
        <p:nvSpPr>
          <p:cNvPr id="2" name="Slide Number Placeholder 6">
            <a:extLst>
              <a:ext uri="{FF2B5EF4-FFF2-40B4-BE49-F238E27FC236}">
                <a16:creationId xmlns:a16="http://schemas.microsoft.com/office/drawing/2014/main" id="{FD4DDE6D-A45C-6B99-8DBE-1A33BAA6685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
        <p:nvSpPr>
          <p:cNvPr id="2" name="Slide Number Placeholder 6">
            <a:extLst>
              <a:ext uri="{FF2B5EF4-FFF2-40B4-BE49-F238E27FC236}">
                <a16:creationId xmlns:a16="http://schemas.microsoft.com/office/drawing/2014/main" id="{04E4DC9E-78E8-7504-D369-D17DA2B38D0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
        <p:nvSpPr>
          <p:cNvPr id="2" name="Slide Number Placeholder 6">
            <a:extLst>
              <a:ext uri="{FF2B5EF4-FFF2-40B4-BE49-F238E27FC236}">
                <a16:creationId xmlns:a16="http://schemas.microsoft.com/office/drawing/2014/main" id="{E1F6D6C8-5886-FBAD-E7EC-BFE7F285FFE3}"/>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
        <p:nvSpPr>
          <p:cNvPr id="2" name="Slide Number Placeholder 6">
            <a:extLst>
              <a:ext uri="{FF2B5EF4-FFF2-40B4-BE49-F238E27FC236}">
                <a16:creationId xmlns:a16="http://schemas.microsoft.com/office/drawing/2014/main" id="{4959D450-3EAA-F6C3-D187-BCC0FFD5D94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
        <p:nvSpPr>
          <p:cNvPr id="2" name="Slide Number Placeholder 6">
            <a:extLst>
              <a:ext uri="{FF2B5EF4-FFF2-40B4-BE49-F238E27FC236}">
                <a16:creationId xmlns:a16="http://schemas.microsoft.com/office/drawing/2014/main" id="{F2C1A9F7-1F5D-73DA-50E2-88C0BBBFA66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
        <p:nvSpPr>
          <p:cNvPr id="2" name="Slide Number Placeholder 6">
            <a:extLst>
              <a:ext uri="{FF2B5EF4-FFF2-40B4-BE49-F238E27FC236}">
                <a16:creationId xmlns:a16="http://schemas.microsoft.com/office/drawing/2014/main" id="{375D93F5-4686-6EDC-AC7F-F1E2FA4C4FD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
        <p:nvSpPr>
          <p:cNvPr id="2" name="Slide Number Placeholder 6">
            <a:extLst>
              <a:ext uri="{FF2B5EF4-FFF2-40B4-BE49-F238E27FC236}">
                <a16:creationId xmlns:a16="http://schemas.microsoft.com/office/drawing/2014/main" id="{DA6C6505-FB9D-FE77-BFEB-F9237B3BFE4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
        <p:nvSpPr>
          <p:cNvPr id="2" name="Slide Number Placeholder 6">
            <a:extLst>
              <a:ext uri="{FF2B5EF4-FFF2-40B4-BE49-F238E27FC236}">
                <a16:creationId xmlns:a16="http://schemas.microsoft.com/office/drawing/2014/main" id="{7246E25E-1580-56FC-4154-075E56FD9F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34C85210-9834-3898-A4CF-E800685E207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
        <p:nvSpPr>
          <p:cNvPr id="2" name="Slide Number Placeholder 6">
            <a:extLst>
              <a:ext uri="{FF2B5EF4-FFF2-40B4-BE49-F238E27FC236}">
                <a16:creationId xmlns:a16="http://schemas.microsoft.com/office/drawing/2014/main" id="{75FE7950-EEE5-8EBE-25D3-EFEAF41A1F7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
        <p:nvSpPr>
          <p:cNvPr id="2" name="Slide Number Placeholder 6">
            <a:extLst>
              <a:ext uri="{FF2B5EF4-FFF2-40B4-BE49-F238E27FC236}">
                <a16:creationId xmlns:a16="http://schemas.microsoft.com/office/drawing/2014/main" id="{74EC66C2-D50A-E1A2-EFEB-6AF50CA25C9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3A536E4F-7586-EF69-4EEB-CE5ED8FF201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
        <p:nvSpPr>
          <p:cNvPr id="2" name="Slide Number Placeholder 6">
            <a:extLst>
              <a:ext uri="{FF2B5EF4-FFF2-40B4-BE49-F238E27FC236}">
                <a16:creationId xmlns:a16="http://schemas.microsoft.com/office/drawing/2014/main" id="{7F55AF23-8AB4-E74B-4B82-F51D332EAB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
        <p:nvSpPr>
          <p:cNvPr id="2" name="Slide Number Placeholder 6">
            <a:extLst>
              <a:ext uri="{FF2B5EF4-FFF2-40B4-BE49-F238E27FC236}">
                <a16:creationId xmlns:a16="http://schemas.microsoft.com/office/drawing/2014/main" id="{2CD09FA8-34FD-A1B7-1098-BC00EAB3C9DF}"/>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
        <p:nvSpPr>
          <p:cNvPr id="2" name="Slide Number Placeholder 6">
            <a:extLst>
              <a:ext uri="{FF2B5EF4-FFF2-40B4-BE49-F238E27FC236}">
                <a16:creationId xmlns:a16="http://schemas.microsoft.com/office/drawing/2014/main" id="{566B1040-836B-721A-9838-08B0759657F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
        <p:nvSpPr>
          <p:cNvPr id="2" name="Slide Number Placeholder 6">
            <a:extLst>
              <a:ext uri="{FF2B5EF4-FFF2-40B4-BE49-F238E27FC236}">
                <a16:creationId xmlns:a16="http://schemas.microsoft.com/office/drawing/2014/main" id="{CFE87F06-EE27-FA4F-6ABE-BAC28C9655D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2" name="Slide Number Placeholder 6">
            <a:extLst>
              <a:ext uri="{FF2B5EF4-FFF2-40B4-BE49-F238E27FC236}">
                <a16:creationId xmlns:a16="http://schemas.microsoft.com/office/drawing/2014/main" id="{2655EB5A-B993-B57A-20C1-60838471C31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2" name="Slide Number Placeholder 6">
            <a:extLst>
              <a:ext uri="{FF2B5EF4-FFF2-40B4-BE49-F238E27FC236}">
                <a16:creationId xmlns:a16="http://schemas.microsoft.com/office/drawing/2014/main" id="{A61430F9-2538-530D-7175-22CC82186F9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
        <p:nvSpPr>
          <p:cNvPr id="2" name="Slide Number Placeholder 6">
            <a:extLst>
              <a:ext uri="{FF2B5EF4-FFF2-40B4-BE49-F238E27FC236}">
                <a16:creationId xmlns:a16="http://schemas.microsoft.com/office/drawing/2014/main" id="{3CCAC5E8-321A-41CA-EB61-EAA79B65B4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950967" y="1972637"/>
            <a:ext cx="5685106"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6636073" y="1972637"/>
            <a:ext cx="4604894" cy="416602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57E7C230-D3F7-3981-4C2A-FF788488B706}"/>
              </a:ext>
            </a:extLst>
          </p:cNvPr>
          <p:cNvSpPr txBox="1">
            <a:spLocks/>
          </p:cNvSpPr>
          <p:nvPr userDrawn="1"/>
        </p:nvSpPr>
        <p:spPr>
          <a:xfrm>
            <a:off x="11020419" y="624907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dirty="0"/>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
        <p:nvSpPr>
          <p:cNvPr id="2" name="Slide Number Placeholder 6">
            <a:extLst>
              <a:ext uri="{FF2B5EF4-FFF2-40B4-BE49-F238E27FC236}">
                <a16:creationId xmlns:a16="http://schemas.microsoft.com/office/drawing/2014/main" id="{8B00902D-64DD-5BDA-3F57-8F9912C2042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
        <p:nvSpPr>
          <p:cNvPr id="2" name="Slide Number Placeholder 6">
            <a:extLst>
              <a:ext uri="{FF2B5EF4-FFF2-40B4-BE49-F238E27FC236}">
                <a16:creationId xmlns:a16="http://schemas.microsoft.com/office/drawing/2014/main" id="{43F235E6-0C6F-7F4F-2A72-8ECDEDD9E8E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
        <p:nvSpPr>
          <p:cNvPr id="2" name="Slide Number Placeholder 6">
            <a:extLst>
              <a:ext uri="{FF2B5EF4-FFF2-40B4-BE49-F238E27FC236}">
                <a16:creationId xmlns:a16="http://schemas.microsoft.com/office/drawing/2014/main" id="{E862B977-2225-4268-786D-FD8BD8C3C49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
        <p:nvSpPr>
          <p:cNvPr id="2" name="Slide Number Placeholder 6">
            <a:extLst>
              <a:ext uri="{FF2B5EF4-FFF2-40B4-BE49-F238E27FC236}">
                <a16:creationId xmlns:a16="http://schemas.microsoft.com/office/drawing/2014/main" id="{70F40A69-C833-790C-7703-6A1B64B39E5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
        <p:nvSpPr>
          <p:cNvPr id="2" name="Slide Number Placeholder 6">
            <a:extLst>
              <a:ext uri="{FF2B5EF4-FFF2-40B4-BE49-F238E27FC236}">
                <a16:creationId xmlns:a16="http://schemas.microsoft.com/office/drawing/2014/main" id="{7E6A549E-B528-23E2-2490-DD90F68456D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
        <p:nvSpPr>
          <p:cNvPr id="2" name="Slide Number Placeholder 6">
            <a:extLst>
              <a:ext uri="{FF2B5EF4-FFF2-40B4-BE49-F238E27FC236}">
                <a16:creationId xmlns:a16="http://schemas.microsoft.com/office/drawing/2014/main" id="{BC7CF012-D808-C1E7-3645-010CFA62A83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
        <p:nvSpPr>
          <p:cNvPr id="2" name="Slide Number Placeholder 6">
            <a:extLst>
              <a:ext uri="{FF2B5EF4-FFF2-40B4-BE49-F238E27FC236}">
                <a16:creationId xmlns:a16="http://schemas.microsoft.com/office/drawing/2014/main" id="{3BD6C233-40AE-BBF9-96BD-F24843E1A080}"/>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
        <p:nvSpPr>
          <p:cNvPr id="2" name="Slide Number Placeholder 6">
            <a:extLst>
              <a:ext uri="{FF2B5EF4-FFF2-40B4-BE49-F238E27FC236}">
                <a16:creationId xmlns:a16="http://schemas.microsoft.com/office/drawing/2014/main" id="{2CB61E9F-1A15-717F-4079-162D403AA411}"/>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
        <p:nvSpPr>
          <p:cNvPr id="2" name="Slide Number Placeholder 6">
            <a:extLst>
              <a:ext uri="{FF2B5EF4-FFF2-40B4-BE49-F238E27FC236}">
                <a16:creationId xmlns:a16="http://schemas.microsoft.com/office/drawing/2014/main" id="{084DD025-36E5-25A4-9C16-D45B55B92027}"/>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
        <p:nvSpPr>
          <p:cNvPr id="2" name="Slide Number Placeholder 6">
            <a:extLst>
              <a:ext uri="{FF2B5EF4-FFF2-40B4-BE49-F238E27FC236}">
                <a16:creationId xmlns:a16="http://schemas.microsoft.com/office/drawing/2014/main" id="{9E855300-F58F-1D79-4E5D-D0D0AAD2AE8E}"/>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B980A590-DBF9-BBBD-F263-D98594399B72}"/>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
        <p:nvSpPr>
          <p:cNvPr id="2" name="Slide Number Placeholder 6">
            <a:extLst>
              <a:ext uri="{FF2B5EF4-FFF2-40B4-BE49-F238E27FC236}">
                <a16:creationId xmlns:a16="http://schemas.microsoft.com/office/drawing/2014/main" id="{282941D9-3970-154F-6C92-F3B6470C3796}"/>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
        <p:nvSpPr>
          <p:cNvPr id="2" name="Slide Number Placeholder 6">
            <a:extLst>
              <a:ext uri="{FF2B5EF4-FFF2-40B4-BE49-F238E27FC236}">
                <a16:creationId xmlns:a16="http://schemas.microsoft.com/office/drawing/2014/main" id="{DAEB1F7E-F205-B12C-BBD4-0424176F98C4}"/>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651D6FA4-47CC-5CD1-15C2-7A460FE4CD4C}"/>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
        <p:nvSpPr>
          <p:cNvPr id="2" name="Slide Number Placeholder 6">
            <a:extLst>
              <a:ext uri="{FF2B5EF4-FFF2-40B4-BE49-F238E27FC236}">
                <a16:creationId xmlns:a16="http://schemas.microsoft.com/office/drawing/2014/main" id="{7D15AA97-961C-A5A2-5922-7CECEAE577DB}"/>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
        <p:nvSpPr>
          <p:cNvPr id="2" name="Slide Number Placeholder 6">
            <a:extLst>
              <a:ext uri="{FF2B5EF4-FFF2-40B4-BE49-F238E27FC236}">
                <a16:creationId xmlns:a16="http://schemas.microsoft.com/office/drawing/2014/main" id="{4C07E215-15C8-570B-BA04-90F2D104FBB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
        <p:nvSpPr>
          <p:cNvPr id="2" name="Slide Number Placeholder 6">
            <a:extLst>
              <a:ext uri="{FF2B5EF4-FFF2-40B4-BE49-F238E27FC236}">
                <a16:creationId xmlns:a16="http://schemas.microsoft.com/office/drawing/2014/main" id="{84072D49-797C-81F3-34B9-EF009D9A544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BC321-5070-E15F-A188-6D09727B04FF}"/>
              </a:ext>
            </a:extLst>
          </p:cNvPr>
          <p:cNvSpPr txBox="1">
            <a:spLocks/>
          </p:cNvSpPr>
          <p:nvPr userDrawn="1"/>
        </p:nvSpPr>
        <p:spPr>
          <a:xfrm>
            <a:off x="11025187" y="6253838"/>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lumMod val="75000"/>
                    <a:lumOff val="2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F405B38B-2E0A-46BC-9392-E70CB3DE098D}" type="slidenum">
              <a:rPr lang="en-US" smtClean="0"/>
              <a:pPr/>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
        <p:nvSpPr>
          <p:cNvPr id="2" name="Slide Number Placeholder 6">
            <a:extLst>
              <a:ext uri="{FF2B5EF4-FFF2-40B4-BE49-F238E27FC236}">
                <a16:creationId xmlns:a16="http://schemas.microsoft.com/office/drawing/2014/main" id="{16871A8B-6682-EA17-347F-CF9AA77FA969}"/>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2686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2" name="Slide Number Placeholder 6">
            <a:extLst>
              <a:ext uri="{FF2B5EF4-FFF2-40B4-BE49-F238E27FC236}">
                <a16:creationId xmlns:a16="http://schemas.microsoft.com/office/drawing/2014/main" id="{0EF5EFDF-2DFF-070E-30B7-E52D47374A98}"/>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
        <p:nvSpPr>
          <p:cNvPr id="2" name="Slide Number Placeholder 6">
            <a:extLst>
              <a:ext uri="{FF2B5EF4-FFF2-40B4-BE49-F238E27FC236}">
                <a16:creationId xmlns:a16="http://schemas.microsoft.com/office/drawing/2014/main" id="{62229DE5-CADB-02AE-5641-EF03B1DD0A1D}"/>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
        <p:nvSpPr>
          <p:cNvPr id="2" name="Slide Number Placeholder 6">
            <a:extLst>
              <a:ext uri="{FF2B5EF4-FFF2-40B4-BE49-F238E27FC236}">
                <a16:creationId xmlns:a16="http://schemas.microsoft.com/office/drawing/2014/main" id="{C73ADC27-4709-9206-A272-C37505A45EC5}"/>
              </a:ext>
            </a:extLst>
          </p:cNvPr>
          <p:cNvSpPr>
            <a:spLocks noGrp="1"/>
          </p:cNvSpPr>
          <p:nvPr>
            <p:ph type="sldNum" sz="quarter" idx="12"/>
          </p:nvPr>
        </p:nvSpPr>
        <p:spPr>
          <a:xfrm>
            <a:off x="11025187" y="6253838"/>
            <a:ext cx="2743200" cy="365125"/>
          </a:xfrm>
          <a:prstGeom prst="rect">
            <a:avLst/>
          </a:prstGeom>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3" r:id="rId58"/>
    <p:sldLayoutId id="2147483964" r:id="rId59"/>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6638474" cy="689514"/>
          </a:xfrm>
        </p:spPr>
        <p:txBody>
          <a:bodyPr wrap="square" anchor="ctr">
            <a:noAutofit/>
          </a:bodyPr>
          <a:lstStyle/>
          <a:p>
            <a:r>
              <a:rPr lang="en-US" sz="4600" dirty="0"/>
              <a:t>Red Wine Quality Analysis</a:t>
            </a:r>
          </a:p>
        </p:txBody>
      </p:sp>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p:txBody>
          <a:bodyPr wrap="square" anchor="ctr">
            <a:normAutofit/>
          </a:bodyPr>
          <a:lstStyle/>
          <a:p>
            <a:pPr>
              <a:spcAft>
                <a:spcPts val="600"/>
              </a:spcAft>
            </a:pPr>
            <a:r>
              <a:rPr lang="en-US"/>
              <a:t>Quality Feature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7503" b="6491"/>
          <a:stretch/>
        </p:blipFill>
        <p:spPr>
          <a:xfrm>
            <a:off x="447816" y="601200"/>
            <a:ext cx="11292840" cy="4204800"/>
          </a:xfrm>
          <a:prstGeom prst="rect">
            <a:avLst/>
          </a:prstGeom>
          <a:noFill/>
        </p:spPr>
      </p:pic>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pic>
        <p:nvPicPr>
          <p:cNvPr id="8" name="Content Placeholder 7">
            <a:extLst>
              <a:ext uri="{FF2B5EF4-FFF2-40B4-BE49-F238E27FC236}">
                <a16:creationId xmlns:a16="http://schemas.microsoft.com/office/drawing/2014/main" id="{9101DD33-818A-3B05-C5DC-0829FBC4A57D}"/>
              </a:ext>
            </a:extLst>
          </p:cNvPr>
          <p:cNvPicPr>
            <a:picLocks noGrp="1" noChangeAspect="1"/>
          </p:cNvPicPr>
          <p:nvPr>
            <p:ph sz="quarter" idx="10"/>
          </p:nvPr>
        </p:nvPicPr>
        <p:blipFill>
          <a:blip r:embed="rId2"/>
          <a:stretch>
            <a:fillRect/>
          </a:stretch>
        </p:blipFill>
        <p:spPr>
          <a:xfrm>
            <a:off x="950967" y="2660106"/>
            <a:ext cx="5684837" cy="2929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278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01B7B-355C-35B6-FE78-D080C1E5DA7C}"/>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BE71111C-EEFB-F668-D443-CBA04B81D898}"/>
              </a:ext>
            </a:extLst>
          </p:cNvPr>
          <p:cNvSpPr>
            <a:spLocks noGrp="1"/>
          </p:cNvSpPr>
          <p:nvPr>
            <p:ph type="title" idx="2"/>
          </p:nvPr>
        </p:nvSpPr>
        <p:spPr>
          <a:xfrm>
            <a:off x="1179800" y="1648150"/>
            <a:ext cx="4521065" cy="2202450"/>
          </a:xfrm>
        </p:spPr>
        <p:txBody>
          <a:bodyPr/>
          <a:lstStyle/>
          <a:p>
            <a:pPr lvl="0" algn="l"/>
            <a:r>
              <a:rPr lang="en-US" sz="4600" dirty="0"/>
              <a:t>Free Sulfur Dioxide &amp; Total Sulfur Dioxide </a:t>
            </a:r>
          </a:p>
        </p:txBody>
      </p:sp>
      <p:sp>
        <p:nvSpPr>
          <p:cNvPr id="28" name="Subtitle 27">
            <a:extLst>
              <a:ext uri="{FF2B5EF4-FFF2-40B4-BE49-F238E27FC236}">
                <a16:creationId xmlns:a16="http://schemas.microsoft.com/office/drawing/2014/main" id="{E984B6E7-135B-367F-7D3E-97616B6AA634}"/>
              </a:ext>
            </a:extLst>
          </p:cNvPr>
          <p:cNvSpPr>
            <a:spLocks noGrp="1"/>
          </p:cNvSpPr>
          <p:nvPr>
            <p:ph type="subTitle" idx="1"/>
          </p:nvPr>
        </p:nvSpPr>
        <p:spPr/>
        <p:txBody>
          <a:bodyPr/>
          <a:lstStyle/>
          <a:p>
            <a:r>
              <a:rPr lang="en-US" dirty="0"/>
              <a:t>Bryan Thomas</a:t>
            </a:r>
          </a:p>
        </p:txBody>
      </p:sp>
    </p:spTree>
    <p:extLst>
      <p:ext uri="{BB962C8B-B14F-4D97-AF65-F5344CB8AC3E}">
        <p14:creationId xmlns:p14="http://schemas.microsoft.com/office/powerpoint/2010/main" val="9554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
        <p:nvSpPr>
          <p:cNvPr id="2" name="Slide Number Placeholder 1">
            <a:extLst>
              <a:ext uri="{FF2B5EF4-FFF2-40B4-BE49-F238E27FC236}">
                <a16:creationId xmlns:a16="http://schemas.microsoft.com/office/drawing/2014/main" id="{B0D079FB-7185-51AC-5B53-97DD00A377A1}"/>
              </a:ext>
            </a:extLst>
          </p:cNvPr>
          <p:cNvSpPr>
            <a:spLocks noGrp="1"/>
          </p:cNvSpPr>
          <p:nvPr>
            <p:ph type="sldNum" sz="quarter" idx="12"/>
          </p:nvPr>
        </p:nvSpPr>
        <p:spPr/>
        <p:txBody>
          <a:bodyPr/>
          <a:lstStyle/>
          <a:p>
            <a:fld id="{F405B38B-2E0A-46BC-9392-E70CB3DE098D}" type="slidenum">
              <a:rPr lang="en-US" smtClean="0"/>
              <a:t>14</a:t>
            </a:fld>
            <a:endParaRPr lang="en-US"/>
          </a:p>
        </p:txBody>
      </p:sp>
    </p:spTree>
    <p:extLst>
      <p:ext uri="{BB962C8B-B14F-4D97-AF65-F5344CB8AC3E}">
        <p14:creationId xmlns:p14="http://schemas.microsoft.com/office/powerpoint/2010/main" val="11974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DCAF-C197-AD7B-1D6F-DE421DAC766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D9A4DBC-6262-4407-BD76-50FE5EA7B284}"/>
              </a:ext>
            </a:extLst>
          </p:cNvPr>
          <p:cNvSpPr>
            <a:spLocks noGrp="1"/>
          </p:cNvSpPr>
          <p:nvPr>
            <p:ph type="title" idx="2"/>
          </p:nvPr>
        </p:nvSpPr>
        <p:spPr>
          <a:xfrm>
            <a:off x="1179800" y="1648150"/>
            <a:ext cx="4521065" cy="2202450"/>
          </a:xfrm>
        </p:spPr>
        <p:txBody>
          <a:bodyPr/>
          <a:lstStyle/>
          <a:p>
            <a:pPr lvl="0" algn="l"/>
            <a:r>
              <a:rPr lang="en-US" sz="4600" dirty="0"/>
              <a:t>Density &amp; pH</a:t>
            </a:r>
          </a:p>
        </p:txBody>
      </p:sp>
      <p:sp>
        <p:nvSpPr>
          <p:cNvPr id="28" name="Subtitle 27">
            <a:extLst>
              <a:ext uri="{FF2B5EF4-FFF2-40B4-BE49-F238E27FC236}">
                <a16:creationId xmlns:a16="http://schemas.microsoft.com/office/drawing/2014/main" id="{0E554286-5319-150F-5700-5D53C8FDC852}"/>
              </a:ext>
            </a:extLst>
          </p:cNvPr>
          <p:cNvSpPr>
            <a:spLocks noGrp="1"/>
          </p:cNvSpPr>
          <p:nvPr>
            <p:ph type="subTitle" idx="1"/>
          </p:nvPr>
        </p:nvSpPr>
        <p:spPr/>
        <p:txBody>
          <a:bodyPr/>
          <a:lstStyle/>
          <a:p>
            <a:r>
              <a:rPr lang="en-US" dirty="0"/>
              <a:t>Aaron Wood</a:t>
            </a:r>
          </a:p>
        </p:txBody>
      </p:sp>
    </p:spTree>
    <p:extLst>
      <p:ext uri="{BB962C8B-B14F-4D97-AF65-F5344CB8AC3E}">
        <p14:creationId xmlns:p14="http://schemas.microsoft.com/office/powerpoint/2010/main" val="88997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
        <p:nvSpPr>
          <p:cNvPr id="2" name="Slide Number Placeholder 1">
            <a:extLst>
              <a:ext uri="{FF2B5EF4-FFF2-40B4-BE49-F238E27FC236}">
                <a16:creationId xmlns:a16="http://schemas.microsoft.com/office/drawing/2014/main" id="{C4528811-4D37-4F9D-7817-037ADA0C3326}"/>
              </a:ext>
            </a:extLst>
          </p:cNvPr>
          <p:cNvSpPr>
            <a:spLocks noGrp="1"/>
          </p:cNvSpPr>
          <p:nvPr>
            <p:ph type="sldNum" sz="quarter" idx="12"/>
          </p:nvPr>
        </p:nvSpPr>
        <p:spPr/>
        <p:txBody>
          <a:bodyPr/>
          <a:lstStyle/>
          <a:p>
            <a:fld id="{F405B38B-2E0A-46BC-9392-E70CB3DE098D}" type="slidenum">
              <a:rPr lang="en-US" smtClean="0"/>
              <a:t>18</a:t>
            </a:fld>
            <a:endParaRPr lang="en-US"/>
          </a:p>
        </p:txBody>
      </p:sp>
    </p:spTree>
    <p:extLst>
      <p:ext uri="{BB962C8B-B14F-4D97-AF65-F5344CB8AC3E}">
        <p14:creationId xmlns:p14="http://schemas.microsoft.com/office/powerpoint/2010/main" val="352172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EEC81-2C04-8C77-B2CA-1F1662C7D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F73ECF-8D23-58A9-0E94-3C20D34634BA}"/>
              </a:ext>
            </a:extLst>
          </p:cNvPr>
          <p:cNvSpPr>
            <a:spLocks noGrp="1"/>
          </p:cNvSpPr>
          <p:nvPr>
            <p:ph type="title"/>
          </p:nvPr>
        </p:nvSpPr>
        <p:spPr>
          <a:xfrm>
            <a:off x="1989700" y="757733"/>
            <a:ext cx="7718800" cy="919200"/>
          </a:xfrm>
        </p:spPr>
        <p:txBody>
          <a:bodyPr/>
          <a:lstStyle/>
          <a:p>
            <a:r>
              <a:rPr lang="en-US" dirty="0"/>
              <a:t>Accuracy Issues</a:t>
            </a:r>
          </a:p>
        </p:txBody>
      </p:sp>
      <p:sp>
        <p:nvSpPr>
          <p:cNvPr id="2" name="Slide Number Placeholder 1">
            <a:extLst>
              <a:ext uri="{FF2B5EF4-FFF2-40B4-BE49-F238E27FC236}">
                <a16:creationId xmlns:a16="http://schemas.microsoft.com/office/drawing/2014/main" id="{83C3BAAC-9B0C-4294-846E-D313CE488D4D}"/>
              </a:ext>
            </a:extLst>
          </p:cNvPr>
          <p:cNvSpPr>
            <a:spLocks noGrp="1"/>
          </p:cNvSpPr>
          <p:nvPr>
            <p:ph type="sldNum" sz="quarter" idx="12"/>
          </p:nvPr>
        </p:nvSpPr>
        <p:spPr/>
        <p:txBody>
          <a:bodyPr/>
          <a:lstStyle/>
          <a:p>
            <a:fld id="{F405B38B-2E0A-46BC-9392-E70CB3DE098D}" type="slidenum">
              <a:rPr lang="en-US" smtClean="0"/>
              <a:t>19</a:t>
            </a:fld>
            <a:endParaRPr lang="en-US"/>
          </a:p>
        </p:txBody>
      </p:sp>
      <p:pic>
        <p:nvPicPr>
          <p:cNvPr id="9" name="Picture 8" descr="A graph of a graph showing different colored squares&#10;&#10;Description automatically generated with medium confidence">
            <a:extLst>
              <a:ext uri="{FF2B5EF4-FFF2-40B4-BE49-F238E27FC236}">
                <a16:creationId xmlns:a16="http://schemas.microsoft.com/office/drawing/2014/main" id="{25FB3CF4-9909-24E2-A265-5614ABB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60" y="1854377"/>
            <a:ext cx="6758479" cy="4399461"/>
          </a:xfrm>
          <a:prstGeom prst="rect">
            <a:avLst/>
          </a:prstGeom>
        </p:spPr>
      </p:pic>
    </p:spTree>
    <p:extLst>
      <p:ext uri="{BB962C8B-B14F-4D97-AF65-F5344CB8AC3E}">
        <p14:creationId xmlns:p14="http://schemas.microsoft.com/office/powerpoint/2010/main" val="23839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60990812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normAutofit/>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p:blipFill>
        <p:spPr>
          <a:xfrm>
            <a:off x="1202526" y="1987991"/>
            <a:ext cx="5181611" cy="4136144"/>
          </a:xfrm>
          <a:noFill/>
        </p:spPr>
      </p:pic>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p:txBody>
          <a:bodyPr wrap="square" anchor="t">
            <a:normAutofit/>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A2679-542E-20FC-82A0-D320FCDDB526}"/>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75DDFC61-587F-7855-A4EA-58FA974398E2}"/>
              </a:ext>
            </a:extLst>
          </p:cNvPr>
          <p:cNvSpPr>
            <a:spLocks noGrp="1"/>
          </p:cNvSpPr>
          <p:nvPr>
            <p:ph type="title" idx="2"/>
          </p:nvPr>
        </p:nvSpPr>
        <p:spPr>
          <a:xfrm>
            <a:off x="1179800" y="1648150"/>
            <a:ext cx="4521065" cy="2202450"/>
          </a:xfrm>
        </p:spPr>
        <p:txBody>
          <a:bodyPr/>
          <a:lstStyle/>
          <a:p>
            <a:pPr lvl="0" algn="l"/>
            <a:r>
              <a:rPr lang="en-US" sz="4600" dirty="0"/>
              <a:t>Sulfates &amp; Chlorides</a:t>
            </a:r>
          </a:p>
        </p:txBody>
      </p:sp>
      <p:sp>
        <p:nvSpPr>
          <p:cNvPr id="28" name="Subtitle 27">
            <a:extLst>
              <a:ext uri="{FF2B5EF4-FFF2-40B4-BE49-F238E27FC236}">
                <a16:creationId xmlns:a16="http://schemas.microsoft.com/office/drawing/2014/main" id="{214C7032-2F16-0420-B7F9-3F81E4F47716}"/>
              </a:ext>
            </a:extLst>
          </p:cNvPr>
          <p:cNvSpPr>
            <a:spLocks noGrp="1"/>
          </p:cNvSpPr>
          <p:nvPr>
            <p:ph type="subTitle" idx="1"/>
          </p:nvPr>
        </p:nvSpPr>
        <p:spPr/>
        <p:txBody>
          <a:bodyPr/>
          <a:lstStyle/>
          <a:p>
            <a:r>
              <a:rPr lang="en-US" dirty="0"/>
              <a:t>Barry Maldonado</a:t>
            </a:r>
          </a:p>
        </p:txBody>
      </p:sp>
    </p:spTree>
    <p:extLst>
      <p:ext uri="{BB962C8B-B14F-4D97-AF65-F5344CB8AC3E}">
        <p14:creationId xmlns:p14="http://schemas.microsoft.com/office/powerpoint/2010/main" val="24437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539B-2591-5A7C-BEBF-83FE9B8CA4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706CFDD-49B9-1AA4-B0D8-75B9ED0E3C56}"/>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87BBB29F-3BEE-0D88-D139-8309FD7B0D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584A80AB-E751-900F-A894-670ACE00AA48}"/>
              </a:ext>
            </a:extLst>
          </p:cNvPr>
          <p:cNvSpPr>
            <a:spLocks noGrp="1"/>
          </p:cNvSpPr>
          <p:nvPr>
            <p:ph type="body" sz="quarter" idx="11"/>
          </p:nvPr>
        </p:nvSpPr>
        <p:spPr/>
        <p:txBody>
          <a:bodyPr wrap="square" anchor="t">
            <a:normAutofit fontScale="92500" lnSpcReduction="10000"/>
          </a:bodyPr>
          <a:lstStyle/>
          <a:p>
            <a:pPr marL="139700" indent="0" rtl="0">
              <a:buNone/>
            </a:pPr>
            <a:r>
              <a:rPr lang="en-US" sz="1400" b="0" i="0" u="none" strike="noStrike" dirty="0">
                <a:solidFill>
                  <a:srgbClr val="000000"/>
                </a:solidFill>
                <a:effectLst/>
                <a:latin typeface="Arial" panose="020B0604020202020204" pitchFamily="34" charset="0"/>
              </a:rPr>
              <a:t>Key Findings:</a:t>
            </a:r>
          </a:p>
          <a:p>
            <a:pPr marL="139700" indent="0" rtl="0">
              <a:buNone/>
            </a:pPr>
            <a:r>
              <a:rPr lang="en-US" sz="1400" b="0" i="0" u="none" strike="noStrike" dirty="0">
                <a:solidFill>
                  <a:srgbClr val="000000"/>
                </a:solidFill>
                <a:effectLst/>
                <a:latin typeface="Arial" panose="020B0604020202020204" pitchFamily="34" charset="0"/>
              </a:rPr>
              <a:t>1. Clustering Results:</a:t>
            </a:r>
          </a:p>
          <a:p>
            <a:pPr marL="139700" indent="0" rtl="0">
              <a:buNone/>
            </a:pPr>
            <a:r>
              <a:rPr lang="en-US" sz="1400" b="0" i="0" u="none" strike="noStrike" dirty="0">
                <a:solidFill>
                  <a:srgbClr val="000000"/>
                </a:solidFill>
                <a:effectLst/>
                <a:latin typeface="Arial" panose="020B0604020202020204" pitchFamily="34" charset="0"/>
              </a:rPr>
              <a:t>- Cluster 1: Highest average quality (6.06), associated with moderate Sulphates and Chlorides.</a:t>
            </a:r>
          </a:p>
          <a:p>
            <a:pPr marL="139700" indent="0" rtl="0">
              <a:buNone/>
            </a:pPr>
            <a:r>
              <a:rPr lang="en-US" sz="1400" b="0" i="0" u="none" strike="noStrike" dirty="0">
                <a:solidFill>
                  <a:srgbClr val="000000"/>
                </a:solidFill>
                <a:effectLst/>
                <a:latin typeface="Arial" panose="020B0604020202020204" pitchFamily="34" charset="0"/>
              </a:rPr>
              <a:t>- Cluster 0: Intermediate quality (5.48), balanced feature values.</a:t>
            </a:r>
          </a:p>
          <a:p>
            <a:pPr marL="139700" indent="0" rtl="0">
              <a:buNone/>
            </a:pPr>
            <a:r>
              <a:rPr lang="en-US" sz="1400" b="0" i="0" u="none" strike="noStrike" dirty="0">
                <a:solidFill>
                  <a:srgbClr val="000000"/>
                </a:solidFill>
                <a:effectLst/>
                <a:latin typeface="Arial" panose="020B0604020202020204" pitchFamily="34" charset="0"/>
              </a:rPr>
              <a:t>- Cluster 2: Lowest average quality (5.29), driven by high Sulphates and very high Chlorides.</a:t>
            </a:r>
          </a:p>
          <a:p>
            <a:pPr marL="139700" indent="0" rtl="0">
              <a:buNone/>
            </a:pPr>
            <a:r>
              <a:rPr lang="en-US" sz="1400" b="0" i="0" u="none" strike="noStrike" dirty="0">
                <a:solidFill>
                  <a:srgbClr val="000000"/>
                </a:solidFill>
                <a:effectLst/>
                <a:latin typeface="Arial" panose="020B0604020202020204" pitchFamily="34" charset="0"/>
              </a:rPr>
              <a:t>2. Feature Importance:</a:t>
            </a:r>
          </a:p>
          <a:p>
            <a:pPr marL="139700" indent="0" rtl="0">
              <a:buNone/>
            </a:pPr>
            <a:r>
              <a:rPr lang="en-US" sz="1400" b="0" i="0" u="none" strike="noStrike" dirty="0">
                <a:solidFill>
                  <a:srgbClr val="000000"/>
                </a:solidFill>
                <a:effectLst/>
                <a:latin typeface="Arial" panose="020B0604020202020204" pitchFamily="34" charset="0"/>
              </a:rPr>
              <a:t>- Sulphates contributed significantly to the prediction of wine quality, positively impacting quality in moderate ranges.</a:t>
            </a:r>
          </a:p>
          <a:p>
            <a:pPr marL="139700" indent="0" rtl="0">
              <a:buNone/>
            </a:pPr>
            <a:r>
              <a:rPr lang="en-US" sz="1400" b="0" i="0" u="none" strike="noStrike" dirty="0">
                <a:solidFill>
                  <a:srgbClr val="000000"/>
                </a:solidFill>
                <a:effectLst/>
                <a:latin typeface="Arial" panose="020B0604020202020204" pitchFamily="34" charset="0"/>
              </a:rPr>
              <a:t>- Chlorides had a smaller influence, negatively impacting quality when values were high.</a:t>
            </a:r>
          </a:p>
          <a:p>
            <a:pPr marL="139700" indent="0" rtl="0">
              <a:buNone/>
            </a:pPr>
            <a:r>
              <a:rPr lang="en-US" sz="1400" b="0" i="0" u="none" strike="noStrike" dirty="0">
                <a:solidFill>
                  <a:srgbClr val="000000"/>
                </a:solidFill>
                <a:effectLst/>
                <a:latin typeface="Arial" panose="020B0604020202020204" pitchFamily="34" charset="0"/>
              </a:rPr>
              <a:t>3. Supervised Model Performance:</a:t>
            </a:r>
          </a:p>
          <a:p>
            <a:pPr marL="139700" indent="0" rtl="0">
              <a:buNone/>
            </a:pPr>
            <a:r>
              <a:rPr lang="en-US" sz="1400" b="0" i="0" u="none" strike="noStrike" dirty="0">
                <a:solidFill>
                  <a:srgbClr val="000000"/>
                </a:solidFill>
                <a:effectLst/>
                <a:latin typeface="Arial" panose="020B0604020202020204" pitchFamily="34" charset="0"/>
              </a:rPr>
              <a:t>- Initial Model Accuracy: Approximately X% (replace with actual score).</a:t>
            </a:r>
          </a:p>
          <a:p>
            <a:pPr marL="139700" indent="0" rtl="0">
              <a:buNone/>
            </a:pPr>
            <a:r>
              <a:rPr lang="en-US" sz="1400" b="0" i="0" u="none" strike="noStrike" dirty="0">
                <a:solidFill>
                  <a:srgbClr val="000000"/>
                </a:solidFill>
                <a:effectLst/>
                <a:latin typeface="Arial" panose="020B0604020202020204" pitchFamily="34" charset="0"/>
              </a:rPr>
              <a:t>- Tuned Model Accuracy: Improved to Y% (replace with actual score).</a:t>
            </a:r>
          </a:p>
          <a:p>
            <a:pPr marL="139700" indent="0" rtl="0">
              <a:buNone/>
            </a:pPr>
            <a:r>
              <a:rPr lang="en-US" sz="1400" b="0" i="0" u="none" strike="noStrike" dirty="0">
                <a:solidFill>
                  <a:srgbClr val="000000"/>
                </a:solidFill>
                <a:effectLst/>
                <a:latin typeface="Arial" panose="020B0604020202020204" pitchFamily="34" charset="0"/>
              </a:rPr>
              <a:t>- Classification Report: Showed consistent performance across wine quality categories, with room for improvement in extreme cases.</a:t>
            </a:r>
          </a:p>
        </p:txBody>
      </p:sp>
    </p:spTree>
    <p:extLst>
      <p:ext uri="{BB962C8B-B14F-4D97-AF65-F5344CB8AC3E}">
        <p14:creationId xmlns:p14="http://schemas.microsoft.com/office/powerpoint/2010/main" val="83918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81A9-5305-8021-66E2-C07FE0764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9E5EEA-88A8-58C3-F1FA-4B15957AACC5}"/>
              </a:ext>
            </a:extLst>
          </p:cNvPr>
          <p:cNvSpPr>
            <a:spLocks noGrp="1"/>
          </p:cNvSpPr>
          <p:nvPr>
            <p:ph type="title"/>
          </p:nvPr>
        </p:nvSpPr>
        <p:spPr/>
        <p:txBody>
          <a:bodyPr wrap="square" anchor="t">
            <a:normAutofit/>
          </a:bodyPr>
          <a:lstStyle/>
          <a:p>
            <a:pPr>
              <a:lnSpc>
                <a:spcPct val="90000"/>
              </a:lnSpc>
            </a:pPr>
            <a:r>
              <a:rPr lang="en-US" sz="4000" dirty="0"/>
              <a:t>Wine pH</a:t>
            </a:r>
          </a:p>
        </p:txBody>
      </p:sp>
      <p:pic>
        <p:nvPicPr>
          <p:cNvPr id="3" name="Content Placeholder 2">
            <a:extLst>
              <a:ext uri="{FF2B5EF4-FFF2-40B4-BE49-F238E27FC236}">
                <a16:creationId xmlns:a16="http://schemas.microsoft.com/office/drawing/2014/main" id="{2146D620-BDDB-A254-27CA-0331736D2F2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rcRect/>
          <a:stretch/>
        </p:blipFill>
        <p:spPr>
          <a:xfrm>
            <a:off x="1352544" y="1987991"/>
            <a:ext cx="5181611" cy="4136144"/>
          </a:xfrm>
          <a:noFill/>
        </p:spPr>
      </p:pic>
      <p:sp>
        <p:nvSpPr>
          <p:cNvPr id="8" name="Text Placeholder 7">
            <a:extLst>
              <a:ext uri="{FF2B5EF4-FFF2-40B4-BE49-F238E27FC236}">
                <a16:creationId xmlns:a16="http://schemas.microsoft.com/office/drawing/2014/main" id="{CB8BF4A9-937F-E41D-C393-24A3F11A998A}"/>
              </a:ext>
            </a:extLst>
          </p:cNvPr>
          <p:cNvSpPr>
            <a:spLocks noGrp="1"/>
          </p:cNvSpPr>
          <p:nvPr>
            <p:ph type="body" sz="quarter" idx="11"/>
          </p:nvPr>
        </p:nvSpPr>
        <p:spPr/>
        <p:txBody>
          <a:bodyPr wrap="square" anchor="t">
            <a:normAutofit/>
          </a:bodyPr>
          <a:lstStyle/>
          <a:p>
            <a:pPr marL="139700" indent="0" rtl="0">
              <a:buNone/>
            </a:pPr>
            <a:r>
              <a:rPr lang="en-US" sz="1400" b="0" i="0" u="none" strike="noStrike" dirty="0">
                <a:solidFill>
                  <a:srgbClr val="000000"/>
                </a:solidFill>
                <a:effectLst/>
                <a:latin typeface="Arial" panose="020B0604020202020204" pitchFamily="34" charset="0"/>
              </a:rPr>
              <a:t>Recommendations For Winemakers:</a:t>
            </a:r>
          </a:p>
          <a:p>
            <a:pPr marL="139700" indent="0" rtl="0">
              <a:buNone/>
            </a:pPr>
            <a:r>
              <a:rPr lang="en-US" sz="1400" b="0" i="0" u="none" strike="noStrike" dirty="0">
                <a:solidFill>
                  <a:srgbClr val="000000"/>
                </a:solidFill>
                <a:effectLst/>
                <a:latin typeface="Arial" panose="020B0604020202020204" pitchFamily="34" charset="0"/>
              </a:rPr>
              <a:t>- Maintain moderate Sulphates and minimize Chlorides to enhance wine quality.</a:t>
            </a:r>
          </a:p>
          <a:p>
            <a:pPr marL="139700" indent="0" rtl="0">
              <a:buNone/>
            </a:pPr>
            <a:r>
              <a:rPr lang="en-US" sz="1400" b="0" i="0" u="none" strike="noStrike" dirty="0">
                <a:solidFill>
                  <a:srgbClr val="000000"/>
                </a:solidFill>
                <a:effectLst/>
                <a:latin typeface="Arial" panose="020B0604020202020204" pitchFamily="34" charset="0"/>
              </a:rPr>
              <a:t>Future Work:</a:t>
            </a:r>
          </a:p>
          <a:p>
            <a:pPr marL="139700" indent="0" rtl="0">
              <a:buNone/>
            </a:pPr>
            <a:r>
              <a:rPr lang="en-US" sz="1400" b="0" i="0" u="none" strike="noStrike" dirty="0">
                <a:solidFill>
                  <a:srgbClr val="000000"/>
                </a:solidFill>
                <a:effectLst/>
                <a:latin typeface="Arial" panose="020B0604020202020204" pitchFamily="34" charset="0"/>
              </a:rPr>
              <a:t>- Incorporate additional physicochemical features (e.g., acidity, alcohol content) for a comprehensive analysis.</a:t>
            </a:r>
          </a:p>
          <a:p>
            <a:pPr marL="139700" indent="0" rtl="0">
              <a:buNone/>
            </a:pPr>
            <a:r>
              <a:rPr lang="en-US" sz="1400" b="0" i="0" u="none" strike="noStrike" dirty="0">
                <a:solidFill>
                  <a:srgbClr val="000000"/>
                </a:solidFill>
                <a:effectLst/>
                <a:latin typeface="Arial" panose="020B0604020202020204" pitchFamily="34" charset="0"/>
              </a:rPr>
              <a:t>- Explore DBSCAN for more flexible clustering to detect noise or outliers.</a:t>
            </a:r>
          </a:p>
          <a:p>
            <a:pPr marL="139700" indent="0" rtl="0">
              <a:buNone/>
            </a:pPr>
            <a:r>
              <a:rPr lang="en-US" sz="1400" b="0" i="0" u="none" strike="noStrike" dirty="0">
                <a:solidFill>
                  <a:srgbClr val="000000"/>
                </a:solidFill>
                <a:effectLst/>
                <a:latin typeface="Arial" panose="020B0604020202020204" pitchFamily="34" charset="0"/>
              </a:rPr>
              <a:t>Model Refinement:</a:t>
            </a:r>
          </a:p>
          <a:p>
            <a:pPr marL="139700" indent="0" rtl="0">
              <a:buNone/>
            </a:pPr>
            <a:r>
              <a:rPr lang="en-US" sz="1400" b="0" i="0" u="none" strike="noStrike" dirty="0">
                <a:solidFill>
                  <a:srgbClr val="000000"/>
                </a:solidFill>
                <a:effectLst/>
                <a:latin typeface="Arial" panose="020B0604020202020204" pitchFamily="34" charset="0"/>
              </a:rPr>
              <a:t>- Continue hyperparameter tuning and consider ensemble methods for improved prediction accuracy</a:t>
            </a:r>
          </a:p>
        </p:txBody>
      </p:sp>
    </p:spTree>
    <p:extLst>
      <p:ext uri="{BB962C8B-B14F-4D97-AF65-F5344CB8AC3E}">
        <p14:creationId xmlns:p14="http://schemas.microsoft.com/office/powerpoint/2010/main" val="33143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sp>
        <p:nvSpPr>
          <p:cNvPr id="5" name="Slide Number Placeholder 4">
            <a:extLst>
              <a:ext uri="{FF2B5EF4-FFF2-40B4-BE49-F238E27FC236}">
                <a16:creationId xmlns:a16="http://schemas.microsoft.com/office/drawing/2014/main" id="{1C55C54B-092D-60F2-E589-C9D3F0473280}"/>
              </a:ext>
            </a:extLst>
          </p:cNvPr>
          <p:cNvSpPr>
            <a:spLocks noGrp="1"/>
          </p:cNvSpPr>
          <p:nvPr>
            <p:ph type="sldNum" sz="quarter" idx="12"/>
          </p:nvPr>
        </p:nvSpPr>
        <p:spPr/>
        <p:txBody>
          <a:bodyPr/>
          <a:lstStyle/>
          <a:p>
            <a:fld id="{F405B38B-2E0A-46BC-9392-E70CB3DE098D}" type="slidenum">
              <a:rPr lang="en-US" smtClean="0"/>
              <a:t>25</a:t>
            </a:fld>
            <a:endParaRPr lang="en-US"/>
          </a:p>
        </p:txBody>
      </p:sp>
      <p:pic>
        <p:nvPicPr>
          <p:cNvPr id="6" name="Picture 5">
            <a:extLst>
              <a:ext uri="{FF2B5EF4-FFF2-40B4-BE49-F238E27FC236}">
                <a16:creationId xmlns:a16="http://schemas.microsoft.com/office/drawing/2014/main" id="{AC283D0A-31CA-4297-BEF5-5EF5FE570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8D95D-CDA5-200B-1B6F-7FC58B400FFA}"/>
              </a:ext>
            </a:extLst>
          </p:cNvPr>
          <p:cNvSpPr>
            <a:spLocks noGrp="1"/>
          </p:cNvSpPr>
          <p:nvPr>
            <p:ph type="title"/>
          </p:nvPr>
        </p:nvSpPr>
        <p:spPr/>
        <p:txBody>
          <a:bodyPr/>
          <a:lstStyle/>
          <a:p>
            <a:r>
              <a:rPr lang="en-US" sz="4600" dirty="0"/>
              <a:t>Questions?</a:t>
            </a:r>
          </a:p>
        </p:txBody>
      </p:sp>
      <p:sp>
        <p:nvSpPr>
          <p:cNvPr id="5" name="Slide Number Placeholder 4">
            <a:extLst>
              <a:ext uri="{FF2B5EF4-FFF2-40B4-BE49-F238E27FC236}">
                <a16:creationId xmlns:a16="http://schemas.microsoft.com/office/drawing/2014/main" id="{5251CE4F-A206-77A9-0E0E-C89AFDA4915C}"/>
              </a:ext>
            </a:extLst>
          </p:cNvPr>
          <p:cNvSpPr>
            <a:spLocks noGrp="1"/>
          </p:cNvSpPr>
          <p:nvPr>
            <p:ph type="sldNum" sz="quarter" idx="12"/>
          </p:nvPr>
        </p:nvSpPr>
        <p:spPr/>
        <p:txBody>
          <a:bodyPr/>
          <a:lstStyle/>
          <a:p>
            <a:fld id="{F405B38B-2E0A-46BC-9392-E70CB3DE098D}" type="slidenum">
              <a:rPr lang="en-US" smtClean="0"/>
              <a:t>26</a:t>
            </a:fld>
            <a:endParaRPr lang="en-US"/>
          </a:p>
        </p:txBody>
      </p:sp>
    </p:spTree>
    <p:extLst>
      <p:ext uri="{BB962C8B-B14F-4D97-AF65-F5344CB8AC3E}">
        <p14:creationId xmlns:p14="http://schemas.microsoft.com/office/powerpoint/2010/main" val="98660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0855-4C91-0DD7-045C-94EB0DFC13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84973C-99B6-C95C-3F0B-79DA155588E8}"/>
              </a:ext>
            </a:extLst>
          </p:cNvPr>
          <p:cNvSpPr>
            <a:spLocks noGrp="1"/>
          </p:cNvSpPr>
          <p:nvPr>
            <p:ph type="title"/>
          </p:nvPr>
        </p:nvSpPr>
        <p:spPr/>
        <p:txBody>
          <a:bodyPr/>
          <a:lstStyle/>
          <a:p>
            <a:r>
              <a:rPr lang="en-US" sz="9600" dirty="0"/>
              <a:t>Thank you!</a:t>
            </a:r>
          </a:p>
        </p:txBody>
      </p:sp>
      <p:sp>
        <p:nvSpPr>
          <p:cNvPr id="5" name="Slide Number Placeholder 4">
            <a:extLst>
              <a:ext uri="{FF2B5EF4-FFF2-40B4-BE49-F238E27FC236}">
                <a16:creationId xmlns:a16="http://schemas.microsoft.com/office/drawing/2014/main" id="{1C8AFC1C-042B-97B4-E12B-97484EEFB249}"/>
              </a:ext>
            </a:extLst>
          </p:cNvPr>
          <p:cNvSpPr>
            <a:spLocks noGrp="1"/>
          </p:cNvSpPr>
          <p:nvPr>
            <p:ph type="sldNum" sz="quarter" idx="12"/>
          </p:nvPr>
        </p:nvSpPr>
        <p:spPr/>
        <p:txBody>
          <a:bodyPr/>
          <a:lstStyle/>
          <a:p>
            <a:fld id="{F405B38B-2E0A-46BC-9392-E70CB3DE098D}" type="slidenum">
              <a:rPr lang="en-US" smtClean="0"/>
              <a:t>27</a:t>
            </a:fld>
            <a:endParaRPr lang="en-US"/>
          </a:p>
        </p:txBody>
      </p:sp>
    </p:spTree>
    <p:extLst>
      <p:ext uri="{BB962C8B-B14F-4D97-AF65-F5344CB8AC3E}">
        <p14:creationId xmlns:p14="http://schemas.microsoft.com/office/powerpoint/2010/main" val="18557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22A37B8-2E85-D8E2-C28B-BAEB9523E784}"/>
              </a:ext>
            </a:extLst>
          </p:cNvPr>
          <p:cNvSpPr>
            <a:spLocks noGrp="1"/>
          </p:cNvSpPr>
          <p:nvPr>
            <p:ph type="title" idx="2"/>
          </p:nvPr>
        </p:nvSpPr>
        <p:spPr>
          <a:xfrm>
            <a:off x="1179800" y="1648150"/>
            <a:ext cx="4521065" cy="2202450"/>
          </a:xfrm>
        </p:spPr>
        <p:txBody>
          <a:bodyPr/>
          <a:lstStyle/>
          <a:p>
            <a:pPr lvl="0" algn="l"/>
            <a:r>
              <a:rPr lang="en-US" sz="4600" dirty="0"/>
              <a:t>Fixed Acidity, Volatile Acidity, Citric Acid</a:t>
            </a:r>
          </a:p>
        </p:txBody>
      </p:sp>
      <p:sp>
        <p:nvSpPr>
          <p:cNvPr id="28" name="Subtitle 27">
            <a:extLst>
              <a:ext uri="{FF2B5EF4-FFF2-40B4-BE49-F238E27FC236}">
                <a16:creationId xmlns:a16="http://schemas.microsoft.com/office/drawing/2014/main" id="{5CE48D6F-E891-713D-8116-A5949E8EF73E}"/>
              </a:ext>
            </a:extLst>
          </p:cNvPr>
          <p:cNvSpPr>
            <a:spLocks noGrp="1"/>
          </p:cNvSpPr>
          <p:nvPr>
            <p:ph type="subTitle" idx="1"/>
          </p:nvPr>
        </p:nvSpPr>
        <p:spPr/>
        <p:txBody>
          <a:bodyPr/>
          <a:lstStyle/>
          <a:p>
            <a:r>
              <a:rPr lang="en-US" dirty="0" err="1"/>
              <a:t>Rebekkah</a:t>
            </a:r>
            <a:r>
              <a:rPr lang="en-US" dirty="0"/>
              <a:t> Alexander</a:t>
            </a:r>
          </a:p>
        </p:txBody>
      </p:sp>
    </p:spTree>
    <p:extLst>
      <p:ext uri="{BB962C8B-B14F-4D97-AF65-F5344CB8AC3E}">
        <p14:creationId xmlns:p14="http://schemas.microsoft.com/office/powerpoint/2010/main" val="42677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
        <p:nvSpPr>
          <p:cNvPr id="5" name="Slide Number Placeholder 4">
            <a:extLst>
              <a:ext uri="{FF2B5EF4-FFF2-40B4-BE49-F238E27FC236}">
                <a16:creationId xmlns:a16="http://schemas.microsoft.com/office/drawing/2014/main" id="{435CDC3D-220C-A969-28B3-1CAD78D02BE1}"/>
              </a:ext>
            </a:extLst>
          </p:cNvPr>
          <p:cNvSpPr>
            <a:spLocks noGrp="1"/>
          </p:cNvSpPr>
          <p:nvPr>
            <p:ph type="sldNum" sz="quarter" idx="12"/>
          </p:nvPr>
        </p:nvSpPr>
        <p:spPr/>
        <p:txBody>
          <a:bodyPr/>
          <a:lstStyle/>
          <a:p>
            <a:fld id="{F405B38B-2E0A-46BC-9392-E70CB3DE098D}" type="slidenum">
              <a:rPr lang="en-US" smtClean="0"/>
              <a:t>4</a:t>
            </a:fld>
            <a:endParaRPr lang="en-US"/>
          </a:p>
        </p:txBody>
      </p:sp>
    </p:spTree>
    <p:extLst>
      <p:ext uri="{BB962C8B-B14F-4D97-AF65-F5344CB8AC3E}">
        <p14:creationId xmlns:p14="http://schemas.microsoft.com/office/powerpoint/2010/main" val="22451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DAA8-9498-4B00-27F4-D2C44CCE7F2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A0AD5D0B-72BD-0AAF-A687-1FE9B146DE65}"/>
              </a:ext>
            </a:extLst>
          </p:cNvPr>
          <p:cNvSpPr>
            <a:spLocks noGrp="1"/>
          </p:cNvSpPr>
          <p:nvPr>
            <p:ph type="title" idx="2"/>
          </p:nvPr>
        </p:nvSpPr>
        <p:spPr>
          <a:xfrm>
            <a:off x="1179800" y="1648150"/>
            <a:ext cx="4521065" cy="2202450"/>
          </a:xfrm>
        </p:spPr>
        <p:txBody>
          <a:bodyPr/>
          <a:lstStyle/>
          <a:p>
            <a:pPr lvl="0" algn="l"/>
            <a:r>
              <a:rPr lang="en-US" sz="4600" dirty="0"/>
              <a:t>Residual Sugar &amp; Alcohol </a:t>
            </a:r>
          </a:p>
        </p:txBody>
      </p:sp>
      <p:sp>
        <p:nvSpPr>
          <p:cNvPr id="28" name="Subtitle 27">
            <a:extLst>
              <a:ext uri="{FF2B5EF4-FFF2-40B4-BE49-F238E27FC236}">
                <a16:creationId xmlns:a16="http://schemas.microsoft.com/office/drawing/2014/main" id="{3E19C559-1F3C-3795-8FDB-B42E600C6508}"/>
              </a:ext>
            </a:extLst>
          </p:cNvPr>
          <p:cNvSpPr>
            <a:spLocks noGrp="1"/>
          </p:cNvSpPr>
          <p:nvPr>
            <p:ph type="subTitle" idx="1"/>
          </p:nvPr>
        </p:nvSpPr>
        <p:spPr/>
        <p:txBody>
          <a:bodyPr/>
          <a:lstStyle/>
          <a:p>
            <a:r>
              <a:rPr lang="en-US" dirty="0"/>
              <a:t>Danita Charles</a:t>
            </a:r>
          </a:p>
        </p:txBody>
      </p:sp>
    </p:spTree>
    <p:extLst>
      <p:ext uri="{BB962C8B-B14F-4D97-AF65-F5344CB8AC3E}">
        <p14:creationId xmlns:p14="http://schemas.microsoft.com/office/powerpoint/2010/main" val="111228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306472" y="749952"/>
            <a:ext cx="7648928"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2197290" y="2249489"/>
            <a:ext cx="7758110"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2306472" y="3429000"/>
            <a:ext cx="76489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
        <p:nvSpPr>
          <p:cNvPr id="2" name="Slide Number Placeholder 1">
            <a:extLst>
              <a:ext uri="{FF2B5EF4-FFF2-40B4-BE49-F238E27FC236}">
                <a16:creationId xmlns:a16="http://schemas.microsoft.com/office/drawing/2014/main" id="{52449FC5-0599-29E9-CAAB-AE5F0571C795}"/>
              </a:ext>
            </a:extLst>
          </p:cNvPr>
          <p:cNvSpPr>
            <a:spLocks noGrp="1"/>
          </p:cNvSpPr>
          <p:nvPr>
            <p:ph type="sldNum" sz="quarter" idx="12"/>
          </p:nvPr>
        </p:nvSpPr>
        <p:spPr/>
        <p:txBody>
          <a:bodyPr/>
          <a:lstStyle/>
          <a:p>
            <a:fld id="{F405B38B-2E0A-46BC-9392-E70CB3DE098D}" type="slidenum">
              <a:rPr lang="en-US" smtClean="0"/>
              <a:t>8</a:t>
            </a:fld>
            <a:endParaRPr lang="en-US"/>
          </a:p>
        </p:txBody>
      </p:sp>
    </p:spTree>
    <p:extLst>
      <p:ext uri="{BB962C8B-B14F-4D97-AF65-F5344CB8AC3E}">
        <p14:creationId xmlns:p14="http://schemas.microsoft.com/office/powerpoint/2010/main" val="18118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57860A70-9EBE-1D96-37F7-D27410E74E05}"/>
              </a:ext>
            </a:extLst>
          </p:cNvPr>
          <p:cNvSpPr>
            <a:spLocks noGrp="1"/>
          </p:cNvSpPr>
          <p:nvPr>
            <p:ph type="sldNum" sz="quarter" idx="12"/>
          </p:nvPr>
        </p:nvSpPr>
        <p:spPr/>
        <p:txBody>
          <a:bodyPr/>
          <a:lstStyle/>
          <a:p>
            <a:fld id="{F405B38B-2E0A-46BC-9392-E70CB3DE098D}" type="slidenum">
              <a:rPr lang="en-US" smtClean="0"/>
              <a:t>9</a:t>
            </a:fld>
            <a:endParaRPr lang="en-US"/>
          </a:p>
        </p:txBody>
      </p:sp>
    </p:spTree>
    <p:extLst>
      <p:ext uri="{BB962C8B-B14F-4D97-AF65-F5344CB8AC3E}">
        <p14:creationId xmlns:p14="http://schemas.microsoft.com/office/powerpoint/2010/main" val="1682139999"/>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1546</TotalTime>
  <Words>1264</Words>
  <Application>Microsoft Office PowerPoint</Application>
  <PresentationFormat>Widescreen</PresentationFormat>
  <Paragraphs>197</Paragraphs>
  <Slides>27</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Aptos</vt:lpstr>
      <vt:lpstr>Arial</vt:lpstr>
      <vt:lpstr>Consolas</vt:lpstr>
      <vt:lpstr>Krub</vt:lpstr>
      <vt:lpstr>Open Sans</vt:lpstr>
      <vt:lpstr>Oswald</vt:lpstr>
      <vt:lpstr>Oswald Medium</vt:lpstr>
      <vt:lpstr>Roboto Condensed Light</vt:lpstr>
      <vt:lpstr>Vineyard Company Profile XL by Slidesgo</vt:lpstr>
      <vt:lpstr>Red Wine Quality Analysis</vt:lpstr>
      <vt:lpstr>Red Wine Break Down - Agenda</vt:lpstr>
      <vt:lpstr>Fixed Acidity, Volatile Acidity, Citric Acid</vt:lpstr>
      <vt:lpstr>Acidity in Wine</vt:lpstr>
      <vt:lpstr>Analysis</vt:lpstr>
      <vt:lpstr>Synthetic Testing</vt:lpstr>
      <vt:lpstr>Residual Sugar &amp; Alcohol </vt:lpstr>
      <vt:lpstr>Wine Residual Sugar &amp; Alcohol Content</vt:lpstr>
      <vt:lpstr>Unsupervised Cluster Analysis</vt:lpstr>
      <vt:lpstr>Alcohol Content</vt:lpstr>
      <vt:lpstr>Residual Sugar</vt:lpstr>
      <vt:lpstr>Residual Sugar &amp; Alcohol Content Combined</vt:lpstr>
      <vt:lpstr>Free Sulfur Dioxide &amp; Total Sulfur Dioxide </vt:lpstr>
      <vt:lpstr>Wine Free &amp; Total Sulfur Dioxides</vt:lpstr>
      <vt:lpstr>Wine Sulfur Dioxide Content</vt:lpstr>
      <vt:lpstr>Sulfur Dioxide Importance</vt:lpstr>
      <vt:lpstr>Density &amp; pH</vt:lpstr>
      <vt:lpstr>Wine Density &amp; pH</vt:lpstr>
      <vt:lpstr>Accuracy Issues</vt:lpstr>
      <vt:lpstr>Wine Density</vt:lpstr>
      <vt:lpstr>Wine pH</vt:lpstr>
      <vt:lpstr>Sulfates &amp; Chlorides</vt:lpstr>
      <vt:lpstr>Wine pH</vt:lpstr>
      <vt:lpstr>Wine pH</vt:lpstr>
      <vt:lpstr>Wine Sulfates &amp; Chlorides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Danita Charles</cp:lastModifiedBy>
  <cp:revision>21</cp:revision>
  <dcterms:created xsi:type="dcterms:W3CDTF">2024-08-12T17:44:30Z</dcterms:created>
  <dcterms:modified xsi:type="dcterms:W3CDTF">2024-12-11T00:24:51Z</dcterms:modified>
</cp:coreProperties>
</file>